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</p:sldMasterIdLst>
  <p:notesMasterIdLst>
    <p:notesMasterId r:id="rId26"/>
  </p:notesMasterIdLst>
  <p:handoutMasterIdLst>
    <p:handoutMasterId r:id="rId27"/>
  </p:handoutMasterIdLst>
  <p:sldIdLst>
    <p:sldId id="258" r:id="rId5"/>
    <p:sldId id="306" r:id="rId6"/>
    <p:sldId id="271" r:id="rId7"/>
    <p:sldId id="270" r:id="rId8"/>
    <p:sldId id="272" r:id="rId9"/>
    <p:sldId id="273" r:id="rId10"/>
    <p:sldId id="305" r:id="rId11"/>
    <p:sldId id="274" r:id="rId12"/>
    <p:sldId id="275" r:id="rId13"/>
    <p:sldId id="276" r:id="rId14"/>
    <p:sldId id="277" r:id="rId15"/>
    <p:sldId id="278" r:id="rId16"/>
    <p:sldId id="279" r:id="rId17"/>
    <p:sldId id="304" r:id="rId18"/>
    <p:sldId id="296" r:id="rId19"/>
    <p:sldId id="299" r:id="rId20"/>
    <p:sldId id="297" r:id="rId21"/>
    <p:sldId id="298" r:id="rId22"/>
    <p:sldId id="300" r:id="rId23"/>
    <p:sldId id="301" r:id="rId24"/>
    <p:sldId id="303" r:id="rId25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52E"/>
    <a:srgbClr val="000066"/>
    <a:srgbClr val="004158"/>
    <a:srgbClr val="990000"/>
    <a:srgbClr val="F78027"/>
    <a:srgbClr val="0078A5"/>
    <a:srgbClr val="000060"/>
    <a:srgbClr val="2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5845" autoAdjust="0"/>
  </p:normalViewPr>
  <p:slideViewPr>
    <p:cSldViewPr>
      <p:cViewPr varScale="1">
        <p:scale>
          <a:sx n="67" d="100"/>
          <a:sy n="67" d="100"/>
        </p:scale>
        <p:origin x="17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8"/>
    </p:cViewPr>
  </p:sorterViewPr>
  <p:notesViewPr>
    <p:cSldViewPr>
      <p:cViewPr>
        <p:scale>
          <a:sx n="100" d="100"/>
          <a:sy n="100" d="100"/>
        </p:scale>
        <p:origin x="2246" y="-149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64B7404-AC5F-4813-A1EC-A192ABD4D2E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EE99745-35C5-4E91-8483-FA94E163ED1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2453CA-DD11-45E6-A477-BD65E4009FB7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864225" cy="4605338"/>
          </a:xfrm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Ein Vortrag informiert und hilft bei der Wissensvermittlung. 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Fakten und Sachverhalte stehen im Vordergrund.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Präsentationen wollen beeindrucken, beeinflussen, überzeugen, veranschaulichen.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Sie sind vorbereitet und mediengestützt.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261438-0AE5-41EA-9448-A96EE7291D5D}" type="slidenum">
              <a:rPr lang="de-DE" altLang="de-DE" sz="1300"/>
              <a:pPr eaLnBrk="1" hangingPunct="1">
                <a:spcBef>
                  <a:spcPct val="0"/>
                </a:spcBef>
              </a:pPr>
              <a:t>11</a:t>
            </a:fld>
            <a:endParaRPr lang="de-DE" altLang="de-DE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7263" y="796925"/>
            <a:ext cx="5114925" cy="38369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Effekte sollten sparsam und gekonnt eingesetzt werden.  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D052C9-5E87-4C2C-9B10-65E0B0796D8B}" type="slidenum">
              <a:rPr lang="de-DE" altLang="de-DE" sz="1300"/>
              <a:pPr eaLnBrk="1" hangingPunct="1">
                <a:spcBef>
                  <a:spcPct val="0"/>
                </a:spcBef>
              </a:pPr>
              <a:t>12</a:t>
            </a:fld>
            <a:endParaRPr lang="de-DE" altLang="de-DE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717EBC-AC1A-4586-9C72-F6AEC4184B77}" type="slidenum">
              <a:rPr lang="de-DE" altLang="de-DE" sz="1300"/>
              <a:pPr eaLnBrk="1" hangingPunct="1">
                <a:spcBef>
                  <a:spcPct val="0"/>
                </a:spcBef>
              </a:pPr>
              <a:t>13</a:t>
            </a:fld>
            <a:endParaRPr lang="de-DE" altLang="de-DE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48921B-006C-4297-A6E1-9CFCCB1C91D7}" type="slidenum">
              <a:rPr lang="de-DE" altLang="de-DE" sz="1300"/>
              <a:pPr eaLnBrk="1" hangingPunct="1">
                <a:spcBef>
                  <a:spcPct val="0"/>
                </a:spcBef>
              </a:pPr>
              <a:t>14</a:t>
            </a:fld>
            <a:endParaRPr lang="de-DE" altLang="de-DE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F3EB72-1F8C-4D29-A184-535575281276}" type="slidenum">
              <a:rPr lang="de-DE" altLang="de-DE" sz="1300"/>
              <a:pPr eaLnBrk="1" hangingPunct="1">
                <a:spcBef>
                  <a:spcPct val="0"/>
                </a:spcBef>
              </a:pPr>
              <a:t>15</a:t>
            </a:fld>
            <a:endParaRPr lang="de-DE" altLang="de-DE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Die Folien 15 – 19 sind negative Beispiele, bei denen es herauszufinden gilt, welche Fehler gemacht wurden.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334B8B-BC07-49FC-A63F-8943F2BA0373}" type="slidenum">
              <a:rPr lang="de-DE" altLang="de-DE" sz="1300"/>
              <a:pPr eaLnBrk="1" hangingPunct="1">
                <a:spcBef>
                  <a:spcPct val="0"/>
                </a:spcBef>
              </a:pPr>
              <a:t>16</a:t>
            </a:fld>
            <a:endParaRPr lang="de-DE" altLang="de-DE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2573FB-DB10-45A1-9026-F17CFE808142}" type="slidenum">
              <a:rPr lang="de-DE" altLang="de-DE" sz="1300"/>
              <a:pPr eaLnBrk="1" hangingPunct="1">
                <a:spcBef>
                  <a:spcPct val="0"/>
                </a:spcBef>
              </a:pPr>
              <a:t>17</a:t>
            </a:fld>
            <a:endParaRPr lang="de-DE" altLang="de-DE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BB2E2A-5A54-41F5-A38A-C2F5B20D39A3}" type="slidenum">
              <a:rPr lang="de-DE" altLang="de-DE" sz="1300"/>
              <a:pPr eaLnBrk="1" hangingPunct="1">
                <a:spcBef>
                  <a:spcPct val="0"/>
                </a:spcBef>
              </a:pPr>
              <a:t>18</a:t>
            </a:fld>
            <a:endParaRPr lang="de-DE" altLang="de-DE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399901-6C36-4AF4-AB79-C541533A6DE8}" type="slidenum">
              <a:rPr lang="de-DE" altLang="de-DE" sz="1300"/>
              <a:pPr eaLnBrk="1" hangingPunct="1">
                <a:spcBef>
                  <a:spcPct val="0"/>
                </a:spcBef>
              </a:pPr>
              <a:t>19</a:t>
            </a:fld>
            <a:endParaRPr lang="de-DE" altLang="de-DE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92A310-6B0F-42A8-A1A1-E5142666F92F}" type="slidenum">
              <a:rPr lang="de-DE" altLang="de-DE" sz="1300"/>
              <a:pPr eaLnBrk="1" hangingPunct="1">
                <a:spcBef>
                  <a:spcPct val="0"/>
                </a:spcBef>
              </a:pPr>
              <a:t>20</a:t>
            </a:fld>
            <a:endParaRPr lang="de-DE" altLang="de-DE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CH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7799D3-E0B9-4FE0-A2F7-4C270C73A7EE}" type="slidenum">
              <a:rPr lang="de-DE" altLang="de-DE" sz="1300"/>
              <a:pPr eaLnBrk="1" hangingPunct="1">
                <a:spcBef>
                  <a:spcPct val="0"/>
                </a:spcBef>
              </a:pPr>
              <a:t>3</a:t>
            </a:fld>
            <a:endParaRPr lang="de-DE" altLang="de-DE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Eine umfangreiche Präsentation wird durch eine übersichtliche </a:t>
            </a:r>
            <a:r>
              <a:rPr lang="de-DE" altLang="de-DE" b="1">
                <a:latin typeface="Arial" panose="020B0604020202020204" pitchFamily="34" charset="0"/>
              </a:rPr>
              <a:t>Gliederung</a:t>
            </a:r>
            <a:r>
              <a:rPr lang="de-DE" altLang="de-DE">
                <a:latin typeface="Arial" panose="020B0604020202020204" pitchFamily="34" charset="0"/>
              </a:rPr>
              <a:t> unterstützt.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4E8F091-66D0-4906-B7EC-9C99BACB4134}" type="slidenum">
              <a:rPr lang="de-DE" altLang="de-DE" sz="1300"/>
              <a:pPr eaLnBrk="1" hangingPunct="1">
                <a:spcBef>
                  <a:spcPct val="0"/>
                </a:spcBef>
              </a:pPr>
              <a:t>21</a:t>
            </a:fld>
            <a:endParaRPr lang="de-DE" altLang="de-DE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668D223-8853-4AA4-A0ED-5B71F08C5D57}" type="slidenum">
              <a:rPr lang="de-DE" altLang="de-DE" sz="1300"/>
              <a:pPr eaLnBrk="1" hangingPunct="1">
                <a:spcBef>
                  <a:spcPct val="0"/>
                </a:spcBef>
              </a:pPr>
              <a:t>4</a:t>
            </a:fld>
            <a:endParaRPr lang="de-DE" altLang="de-DE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7263" y="796925"/>
            <a:ext cx="5114925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Zu 1.	Die Wiedererkennung erleichtert die Konzentration auf den Inhalt. 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Zu 2.	Eine Präsentation ist nicht dann gut, wenn Sie nichts mehr hinzufügen können, sondern wenn Sie nichts mehr weglassen können.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Zu 3.	So viele Folien wie nötig, so wenig wie möglich. Möchten Sie zwei Diagramme zeigen, so verwenden Sie auch zwei Folien dafür.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Zu 4.	Der Blick des Zuschauers soll geführt werden.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Zu 5.	Sätze würden nur abgelesen und nicht interpretiert werden. Die Aufmerksamkeit klebt an den Texten der Folien statt an den Lippen des Vortragenden.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 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Aussagen prägnant formulieren, damit der Zuhörer sie mit einem Blick auf der</a:t>
            </a:r>
          </a:p>
          <a:p>
            <a:pPr marL="447675" indent="-447675" eaLnBrk="1" hangingPunct="1"/>
            <a:r>
              <a:rPr lang="de-DE" altLang="de-DE" dirty="0">
                <a:latin typeface="Arial" panose="020B0604020202020204" pitchFamily="34" charset="0"/>
              </a:rPr>
              <a:t>Folie erfassen kann. </a:t>
            </a:r>
          </a:p>
          <a:p>
            <a:pPr marL="447675" indent="-447675" eaLnBrk="1" hangingPunct="1"/>
            <a:endParaRPr lang="de-DE" altLang="de-D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350732-594C-461D-95D0-723769E62917}" type="slidenum">
              <a:rPr lang="de-DE" altLang="de-DE" sz="1300"/>
              <a:pPr eaLnBrk="1" hangingPunct="1">
                <a:spcBef>
                  <a:spcPct val="0"/>
                </a:spcBef>
              </a:pPr>
              <a:t>5</a:t>
            </a:fld>
            <a:endParaRPr lang="de-DE" altLang="de-DE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>
                <a:latin typeface="Arial" panose="020B0604020202020204" pitchFamily="34" charset="0"/>
              </a:rPr>
              <a:t>Serifen: Bögen und Schnörkel, z. B. Times New Roman (Book Antiqua, Bookman Old Style, Courier New)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</a:rPr>
              <a:t>Für die Darstellung mit </a:t>
            </a:r>
            <a:r>
              <a:rPr lang="de-DE" altLang="de-DE" dirty="0" err="1">
                <a:latin typeface="Arial" panose="020B0604020202020204" pitchFamily="34" charset="0"/>
              </a:rPr>
              <a:t>Beamer</a:t>
            </a:r>
            <a:r>
              <a:rPr lang="de-DE" altLang="de-DE" dirty="0">
                <a:latin typeface="Arial" panose="020B0604020202020204" pitchFamily="34" charset="0"/>
              </a:rPr>
              <a:t> </a:t>
            </a:r>
            <a:r>
              <a:rPr lang="de-DE" altLang="de-DE" b="1" dirty="0">
                <a:latin typeface="Arial" panose="020B0604020202020204" pitchFamily="34" charset="0"/>
              </a:rPr>
              <a:t>sind Schriften ohne Serifen </a:t>
            </a:r>
            <a:r>
              <a:rPr lang="de-DE" altLang="de-DE" dirty="0">
                <a:latin typeface="Arial" panose="020B0604020202020204" pitchFamily="34" charset="0"/>
              </a:rPr>
              <a:t>ideal: (Calibri, Arial)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</a:rPr>
              <a:t>Schriftgröße: Titel 28-36, Texte 18-24; Die Schriftgröße ist abhängig von der Raumgröße bzw. der Anzahl der Zuhörer, der Lichtstärke des </a:t>
            </a:r>
            <a:r>
              <a:rPr lang="de-DE" altLang="de-DE" dirty="0" err="1">
                <a:latin typeface="Arial" panose="020B0604020202020204" pitchFamily="34" charset="0"/>
              </a:rPr>
              <a:t>Beamers</a:t>
            </a:r>
            <a:r>
              <a:rPr lang="de-DE" altLang="de-DE" dirty="0">
                <a:latin typeface="Arial" panose="020B0604020202020204" pitchFamily="34" charset="0"/>
              </a:rPr>
              <a:t>...). </a:t>
            </a:r>
          </a:p>
          <a:p>
            <a:pPr eaLnBrk="1" hangingPunct="1"/>
            <a:r>
              <a:rPr lang="de-DE" altLang="de-DE" dirty="0">
                <a:latin typeface="Arial" panose="020B0604020202020204" pitchFamily="34" charset="0"/>
              </a:rPr>
              <a:t>Hervorheben nicht durch Kursiv oder Großschreibung.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16BC60-3A87-4103-8B85-E4DAED1E4C7F}" type="slidenum">
              <a:rPr lang="de-DE" altLang="de-DE" sz="1300"/>
              <a:pPr eaLnBrk="1" hangingPunct="1">
                <a:spcBef>
                  <a:spcPct val="0"/>
                </a:spcBef>
              </a:pPr>
              <a:t>6</a:t>
            </a:fld>
            <a:endParaRPr lang="de-DE" altLang="de-DE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7263" y="796925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Zu 1.	Warme Farben: Rot, Orange, Gelb eignen sich nicht als Hintergrund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Kalte Farben: Blau, Grün, entspannen, eignen sich als Hintergrund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Neutrale Farben: Schwarz, Weiß, Grau, sind gute Gestaltungsgrundlage, neutrale mit nicht-neutralen kombinieren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Farbwirkung: keine falschen Signale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Rot: Aktivität, Emotion, Stopp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Blau: Ruhe, Stille, Tiefe, Sachlichkeit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Grün: Hoffnung, Wachstum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Gelb: Fröhlichkeit, Vorsicht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Weiß: Klarheit, Reinheit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Zu 2.	Der Hintergrund darf nicht ablenken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Zu 3.	Grafikdiagramme nicht mehr als 5 Farben</a:t>
            </a:r>
          </a:p>
          <a:p>
            <a:pPr marL="447675" indent="-447675" eaLnBrk="1" hangingPunct="1"/>
            <a:r>
              <a:rPr lang="de-DE" altLang="de-DE">
                <a:latin typeface="Arial" panose="020B0604020202020204" pitchFamily="34" charset="0"/>
              </a:rPr>
              <a:t>	Komplementärfarben Rot und Grün nicht verwenden,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Rot-Grün-Blindheit, jeder 10. Mann in Deutschland ist Rot-Grün blind.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398211-DDA7-4F46-96B9-1239CDE5DD8B}" type="slidenum">
              <a:rPr lang="de-DE" altLang="de-DE" sz="1300"/>
              <a:pPr eaLnBrk="1" hangingPunct="1">
                <a:spcBef>
                  <a:spcPct val="0"/>
                </a:spcBef>
              </a:pPr>
              <a:t>7</a:t>
            </a:fld>
            <a:endParaRPr lang="de-DE" altLang="de-DE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Entweder konsequent Tätigkeiten benennen oder konsequent die Substantivierung verwenden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Beispiel: Schulungsinhalte: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Präsentation vorbereiten		Vorbereitung einer Präsentation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Präsentation strukturieren		Methoden zur Strukturierung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Inhalt aufbereiten		Inhaltliche Aufbereitung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Folien gestalten		Foliengestaltung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Medien einsetzen		Medieneinsatz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Lange Begriffe getrennt schreiben: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z. B. PowerPoint - Präsentation statt PowerPointpräsentation.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Worttrennungen möglichst vermeiden.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Seitenlänge: Jede Seite nach Möglichkeit inhaltlich abschließen.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23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398211-DDA7-4F46-96B9-1239CDE5DD8B}" type="slidenum">
              <a:rPr lang="de-DE" altLang="de-DE" sz="1300"/>
              <a:pPr eaLnBrk="1" hangingPunct="1">
                <a:spcBef>
                  <a:spcPct val="0"/>
                </a:spcBef>
              </a:pPr>
              <a:t>8</a:t>
            </a:fld>
            <a:endParaRPr lang="de-DE" altLang="de-DE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Entweder konsequent Tätigkeiten benennen oder konsequent die Substantivierung verwenden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Beispiel: Schulungsinhalte: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Präsentation vorbereiten		Vorbereitung einer Präsentation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Präsentation strukturieren		Methoden zur Strukturierung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Inhalt aufbereiten		Inhaltliche Aufbereitung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Folien gestalten		Foliengestaltung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Medien einsetzen		Medieneinsatz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Lange Begriffe getrennt schreiben: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z. B. PowerPoint - Präsentation statt PowerPointpräsentation.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Worttrennungen möglichst vermeiden.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Seitenlänge: Jede Seite nach Möglichkeit inhaltlich abschließen.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E22779-3C9A-4FEE-A917-382A3ADD734B}" type="slidenum">
              <a:rPr lang="de-DE" altLang="de-DE" sz="1300"/>
              <a:pPr eaLnBrk="1" hangingPunct="1">
                <a:spcBef>
                  <a:spcPct val="0"/>
                </a:spcBef>
              </a:pPr>
              <a:t>9</a:t>
            </a:fld>
            <a:endParaRPr lang="de-DE" altLang="de-DE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Behaltensquote: 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20% durch Hören, 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30% durch Sehen, </a:t>
            </a: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80% durch Hören und Sehen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Wichtige Informationen sollten oben links und Logos oder Bilder unten rechts stehen.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31BD1B-A919-4B04-BAAA-CFE8C0FD24DC}" type="slidenum">
              <a:rPr lang="de-DE" altLang="de-DE" sz="1300"/>
              <a:pPr eaLnBrk="1" hangingPunct="1">
                <a:spcBef>
                  <a:spcPct val="0"/>
                </a:spcBef>
              </a:pPr>
              <a:t>10</a:t>
            </a:fld>
            <a:endParaRPr lang="de-DE" altLang="de-DE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>
                <a:latin typeface="Arial" panose="020B0604020202020204" pitchFamily="34" charset="0"/>
              </a:rPr>
              <a:t>Diagramme sollten einen Sachverhalt auf den Punkt bringen und nicht erst interpretiert werden müssen, um verstanden zu werden.</a:t>
            </a:r>
          </a:p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ogo_auf_weis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431800"/>
            <a:ext cx="17716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 descr="LogoISB allei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563563"/>
            <a:ext cx="63817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Schriftzug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79438"/>
            <a:ext cx="27860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2516188" y="0"/>
            <a:ext cx="0" cy="1989138"/>
          </a:xfrm>
          <a:prstGeom prst="line">
            <a:avLst/>
          </a:prstGeom>
          <a:noFill/>
          <a:ln w="38100">
            <a:solidFill>
              <a:srgbClr val="0078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549525" y="-57150"/>
            <a:ext cx="0" cy="1487488"/>
          </a:xfrm>
          <a:prstGeom prst="line">
            <a:avLst/>
          </a:prstGeom>
          <a:noFill/>
          <a:ln w="57150">
            <a:solidFill>
              <a:srgbClr val="0078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0" y="1412875"/>
            <a:ext cx="2484438" cy="0"/>
          </a:xfrm>
          <a:prstGeom prst="line">
            <a:avLst/>
          </a:prstGeom>
          <a:noFill/>
          <a:ln w="28575">
            <a:solidFill>
              <a:srgbClr val="48AFE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2541588" y="1412875"/>
            <a:ext cx="6588125" cy="0"/>
          </a:xfrm>
          <a:prstGeom prst="line">
            <a:avLst/>
          </a:prstGeom>
          <a:noFill/>
          <a:ln w="57150">
            <a:solidFill>
              <a:srgbClr val="0078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 flipH="1">
            <a:off x="2516188" y="5661025"/>
            <a:ext cx="0" cy="1196975"/>
          </a:xfrm>
          <a:prstGeom prst="line">
            <a:avLst/>
          </a:prstGeom>
          <a:noFill/>
          <a:ln w="19050">
            <a:solidFill>
              <a:srgbClr val="0078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2565400"/>
            <a:ext cx="6357938" cy="2284413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endParaRPr lang="de-DE" noProof="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5743575"/>
            <a:ext cx="2522537" cy="1114425"/>
          </a:xfrm>
        </p:spPr>
        <p:txBody>
          <a:bodyPr/>
          <a:lstStyle>
            <a:lvl1pPr indent="0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Staatsinstitut für Schulqualität </a:t>
            </a:r>
          </a:p>
          <a:p>
            <a:pPr>
              <a:defRPr/>
            </a:pPr>
            <a:r>
              <a:rPr lang="de-DE"/>
              <a:t>und Bildungsforschung</a:t>
            </a:r>
          </a:p>
          <a:p>
            <a:pPr>
              <a:defRPr/>
            </a:pPr>
            <a:r>
              <a:rPr lang="de-DE"/>
              <a:t>Schellingstraße 155, 80797 München</a:t>
            </a:r>
          </a:p>
          <a:p>
            <a:pPr>
              <a:defRPr/>
            </a:pPr>
            <a:r>
              <a:rPr lang="de-DE"/>
              <a:t>Tel.: 089 2170-2101</a:t>
            </a:r>
          </a:p>
          <a:p>
            <a:pPr>
              <a:defRPr/>
            </a:pPr>
            <a:r>
              <a:rPr lang="de-DE"/>
              <a:t>Fax: 089 2170-2105</a:t>
            </a:r>
          </a:p>
          <a:p>
            <a:pPr>
              <a:defRPr/>
            </a:pPr>
            <a:r>
              <a:rPr lang="de-DE"/>
              <a:t>www.isb.bayern.de</a:t>
            </a:r>
          </a:p>
        </p:txBody>
      </p:sp>
    </p:spTree>
    <p:extLst>
      <p:ext uri="{BB962C8B-B14F-4D97-AF65-F5344CB8AC3E}">
        <p14:creationId xmlns:p14="http://schemas.microsoft.com/office/powerpoint/2010/main" val="172095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78253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48500" y="1052513"/>
            <a:ext cx="1639888" cy="51022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24075" y="1052513"/>
            <a:ext cx="4772025" cy="51022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1998077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2124075" y="1052513"/>
            <a:ext cx="6564313" cy="510222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332830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85725" indent="0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5738" indent="-185738">
              <a:defRPr sz="2000"/>
            </a:lvl1pPr>
            <a:lvl2pPr marL="714375" indent="-271463">
              <a:defRPr sz="1800"/>
            </a:lvl2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Barbara </a:t>
            </a:r>
            <a:r>
              <a:rPr lang="de-DE" err="1"/>
              <a:t>Mörig</a:t>
            </a:r>
            <a:r>
              <a:rPr lang="de-DE"/>
              <a:t>, ISB München</a:t>
            </a:r>
          </a:p>
        </p:txBody>
      </p:sp>
    </p:spTree>
    <p:extLst>
      <p:ext uri="{BB962C8B-B14F-4D97-AF65-F5344CB8AC3E}">
        <p14:creationId xmlns:p14="http://schemas.microsoft.com/office/powerpoint/2010/main" val="48796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373874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24075" y="1844675"/>
            <a:ext cx="3205163" cy="4310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81638" y="1844675"/>
            <a:ext cx="3206750" cy="4310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365240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219317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264718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24967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221874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indent="0">
              <a:defRPr/>
            </a:lvl1pPr>
          </a:lstStyle>
          <a:p>
            <a:pPr>
              <a:defRPr/>
            </a:pPr>
            <a:r>
              <a:rPr lang="de-DE"/>
              <a:t>Barbara Mörig, ISB</a:t>
            </a:r>
          </a:p>
        </p:txBody>
      </p:sp>
    </p:spTree>
    <p:extLst>
      <p:ext uri="{BB962C8B-B14F-4D97-AF65-F5344CB8AC3E}">
        <p14:creationId xmlns:p14="http://schemas.microsoft.com/office/powerpoint/2010/main" val="19829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1052513"/>
            <a:ext cx="64865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24075" y="1844675"/>
            <a:ext cx="6564313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237288"/>
            <a:ext cx="389572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185738">
              <a:defRPr sz="12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Barbara </a:t>
            </a:r>
            <a:r>
              <a:rPr lang="de-DE" err="1"/>
              <a:t>Mörig</a:t>
            </a:r>
            <a:r>
              <a:rPr lang="de-DE"/>
              <a:t>, ISB</a:t>
            </a:r>
          </a:p>
        </p:txBody>
      </p:sp>
      <p:pic>
        <p:nvPicPr>
          <p:cNvPr id="1029" name="Picture 6" descr="logo_auf_weis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3684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7"/>
          <p:cNvSpPr>
            <a:spLocks noChangeShapeType="1"/>
          </p:cNvSpPr>
          <p:nvPr userDrawn="1"/>
        </p:nvSpPr>
        <p:spPr bwMode="auto">
          <a:xfrm>
            <a:off x="2008188" y="908050"/>
            <a:ext cx="7135812" cy="0"/>
          </a:xfrm>
          <a:prstGeom prst="line">
            <a:avLst/>
          </a:prstGeom>
          <a:noFill/>
          <a:ln w="57150">
            <a:solidFill>
              <a:srgbClr val="0078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2019300" y="333375"/>
            <a:ext cx="0" cy="1238250"/>
          </a:xfrm>
          <a:prstGeom prst="line">
            <a:avLst/>
          </a:prstGeom>
          <a:noFill/>
          <a:ln w="28575">
            <a:solidFill>
              <a:srgbClr val="0078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Line 9"/>
          <p:cNvSpPr>
            <a:spLocks noChangeShapeType="1"/>
          </p:cNvSpPr>
          <p:nvPr userDrawn="1"/>
        </p:nvSpPr>
        <p:spPr bwMode="auto">
          <a:xfrm flipV="1">
            <a:off x="0" y="908050"/>
            <a:ext cx="2024063" cy="0"/>
          </a:xfrm>
          <a:prstGeom prst="line">
            <a:avLst/>
          </a:prstGeom>
          <a:noFill/>
          <a:ln w="28575">
            <a:solidFill>
              <a:srgbClr val="A8E0F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3" name="Line 10"/>
          <p:cNvSpPr>
            <a:spLocks noChangeShapeType="1"/>
          </p:cNvSpPr>
          <p:nvPr userDrawn="1"/>
        </p:nvSpPr>
        <p:spPr bwMode="auto">
          <a:xfrm>
            <a:off x="2035175" y="6165850"/>
            <a:ext cx="0" cy="692150"/>
          </a:xfrm>
          <a:prstGeom prst="line">
            <a:avLst/>
          </a:prstGeom>
          <a:noFill/>
          <a:ln w="19050">
            <a:solidFill>
              <a:srgbClr val="0078A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hf sldNum="0" hdr="0" dt="0"/>
  <p:txStyles>
    <p:titleStyle>
      <a:lvl1pPr indent="85725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8A5"/>
          </a:solidFill>
          <a:latin typeface="Calibri" pitchFamily="34" charset="0"/>
          <a:ea typeface="+mj-ea"/>
          <a:cs typeface="Calibri" pitchFamily="34" charset="0"/>
        </a:defRPr>
      </a:lvl1pPr>
      <a:lvl2pPr indent="85725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8A5"/>
          </a:solidFill>
          <a:latin typeface="Calibri" pitchFamily="34" charset="0"/>
          <a:ea typeface="Times New Roman" pitchFamily="18" charset="0"/>
          <a:cs typeface="Calibri" pitchFamily="34" charset="0"/>
        </a:defRPr>
      </a:lvl2pPr>
      <a:lvl3pPr indent="85725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8A5"/>
          </a:solidFill>
          <a:latin typeface="Calibri" pitchFamily="34" charset="0"/>
          <a:ea typeface="Times New Roman" pitchFamily="18" charset="0"/>
          <a:cs typeface="Calibri" pitchFamily="34" charset="0"/>
        </a:defRPr>
      </a:lvl3pPr>
      <a:lvl4pPr indent="85725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8A5"/>
          </a:solidFill>
          <a:latin typeface="Calibri" pitchFamily="34" charset="0"/>
          <a:ea typeface="Times New Roman" pitchFamily="18" charset="0"/>
          <a:cs typeface="Calibri" pitchFamily="34" charset="0"/>
        </a:defRPr>
      </a:lvl4pPr>
      <a:lvl5pPr indent="85725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78A5"/>
          </a:solidFill>
          <a:latin typeface="Calibri" pitchFamily="34" charset="0"/>
          <a:ea typeface="Times New Roman" pitchFamily="18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78A5"/>
          </a:solidFill>
          <a:latin typeface="Comic Sans MS" pitchFamily="66" charset="0"/>
          <a:ea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78A5"/>
          </a:solidFill>
          <a:latin typeface="Comic Sans MS" pitchFamily="66" charset="0"/>
          <a:ea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78A5"/>
          </a:solidFill>
          <a:latin typeface="Comic Sans MS" pitchFamily="66" charset="0"/>
          <a:ea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78A5"/>
          </a:solidFill>
          <a:latin typeface="Comic Sans MS" pitchFamily="66" charset="0"/>
          <a:ea typeface="Times New Roman" pitchFamily="18" charset="0"/>
          <a:cs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4158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14375" indent="-35718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4158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4158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4158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4158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15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15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15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158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13" Type="http://schemas.openxmlformats.org/officeDocument/2006/relationships/oleObject" Target="../embeddings/oleObject2.bin"/><Relationship Id="rId3" Type="http://schemas.openxmlformats.org/officeDocument/2006/relationships/notesSlide" Target="../notesSlides/notesSlide18.xml"/><Relationship Id="rId7" Type="http://schemas.openxmlformats.org/officeDocument/2006/relationships/audio" Target="../media/audio4.wav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audio" Target="../media/audio3.wav"/><Relationship Id="rId11" Type="http://schemas.openxmlformats.org/officeDocument/2006/relationships/audio" Target="../media/audio8.wav"/><Relationship Id="rId5" Type="http://schemas.openxmlformats.org/officeDocument/2006/relationships/audio" Target="../media/audio2.wav"/><Relationship Id="rId10" Type="http://schemas.openxmlformats.org/officeDocument/2006/relationships/audio" Target="../media/audio7.wav"/><Relationship Id="rId4" Type="http://schemas.openxmlformats.org/officeDocument/2006/relationships/audio" Target="../media/audio1.wav"/><Relationship Id="rId9" Type="http://schemas.openxmlformats.org/officeDocument/2006/relationships/audio" Target="../media/audio6.wav"/><Relationship Id="rId1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lehrerfortbildung-bw.de/kompetenzen/prae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Staatsinstitut für Schulqualität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und Bildungsforschung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Schellingstraße 155, 80797 München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Tel.: 089 2170-2101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Fax: 089 2170-2105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000">
                <a:solidFill>
                  <a:schemeClr val="tx1"/>
                </a:solidFill>
              </a:rPr>
              <a:t>www.isb.bayern.de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374900" y="2565400"/>
            <a:ext cx="6769100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de-DE" altLang="de-DE" sz="3600" b="1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Die optimale Gestaltung </a:t>
            </a:r>
            <a:br>
              <a:rPr lang="de-DE" altLang="de-DE" sz="3600" b="1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3600" b="1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von Präsentationen</a:t>
            </a:r>
            <a:br>
              <a:rPr lang="de-DE" altLang="de-DE" sz="3600" b="1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3600" b="1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(PowerPoint)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4087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Darstellung von Zahlen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124075" y="1773238"/>
            <a:ext cx="6551613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de-DE" altLang="de-DE" sz="1400" dirty="0">
              <a:solidFill>
                <a:srgbClr val="0078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Beschränkung der Datenmenge auf die</a:t>
            </a:r>
            <a:b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Kernaussage 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Bildhaftes Darstellen von Zahlen</a:t>
            </a:r>
            <a:b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- Säulendiagramm</a:t>
            </a:r>
            <a:b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- Balkendiagramm</a:t>
            </a:r>
            <a:b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- Kreisdiagramm</a:t>
            </a:r>
            <a:b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0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- Kurvendiagramm</a:t>
            </a:r>
          </a:p>
        </p:txBody>
      </p:sp>
      <p:graphicFrame>
        <p:nvGraphicFramePr>
          <p:cNvPr id="21509" name="Object 11"/>
          <p:cNvGraphicFramePr>
            <a:graphicFrameLocks noGrp="1" noChangeAspect="1"/>
          </p:cNvGraphicFramePr>
          <p:nvPr>
            <p:ph/>
          </p:nvPr>
        </p:nvGraphicFramePr>
        <p:xfrm>
          <a:off x="6305550" y="3924300"/>
          <a:ext cx="2043113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Diagramm" r:id="rId4" imgW="2733751" imgH="2866949" progId="MSGraph.Chart.8">
                  <p:embed followColorScheme="full"/>
                </p:oleObj>
              </mc:Choice>
              <mc:Fallback>
                <p:oleObj name="Diagramm" r:id="rId4" imgW="2733751" imgH="2866949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3924300"/>
                        <a:ext cx="2043113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56E67C9E-C11F-4FD2-980B-4DEF8385697E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7C5183-45CB-4B06-95F6-F300AED24058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</a:t>
            </a:r>
          </a:p>
          <a:p>
            <a:r>
              <a:rPr lang="de-DE" sz="1400" dirty="0"/>
              <a:t>• Inhalt: Visualisierung </a:t>
            </a:r>
            <a:r>
              <a:rPr lang="de-DE" sz="1400" b="1" dirty="0">
                <a:solidFill>
                  <a:srgbClr val="FF0000"/>
                </a:solidFill>
              </a:rPr>
              <a:t>• Zahlen </a:t>
            </a:r>
            <a:r>
              <a:rPr lang="de-DE" sz="1400" dirty="0"/>
              <a:t>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551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Animation von Folien</a:t>
            </a: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2124075" y="2060575"/>
            <a:ext cx="6551613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191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27138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35125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Lenken der Aufmerksamkeit des Zuschauers</a:t>
            </a:r>
            <a:br>
              <a:rPr lang="de-DE" altLang="de-DE" dirty="0"/>
            </a:br>
            <a:r>
              <a:rPr lang="de-DE" altLang="de-DE" dirty="0"/>
              <a:t>durch Animation wichtiger Folien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Animieren von Sinneinheiten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Animieren so einfach wie möglich und einheitlich </a:t>
            </a:r>
            <a:br>
              <a:rPr lang="de-DE" altLang="de-DE" dirty="0"/>
            </a:br>
            <a:r>
              <a:rPr lang="de-DE" altLang="de-DE" dirty="0"/>
              <a:t>(ideal: </a:t>
            </a:r>
            <a:r>
              <a:rPr lang="de-DE" altLang="de-DE" b="1" dirty="0"/>
              <a:t>Erscheinen oder Verblassen</a:t>
            </a:r>
            <a:r>
              <a:rPr lang="de-DE" altLang="de-DE" dirty="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Wenn einfliegen (…): vom nächstgelegenen Rand ins Bild</a:t>
            </a:r>
            <a:br>
              <a:rPr lang="de-DE" altLang="de-DE" dirty="0"/>
            </a:br>
            <a:r>
              <a:rPr lang="de-DE" altLang="de-DE" dirty="0"/>
              <a:t>kommen lassen</a:t>
            </a:r>
            <a:endParaRPr lang="de-DE" alt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6FE9791-770A-4199-8381-FC3ED280F428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FEAC45C-D6F5-4CBA-A4A9-FCF517027447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</a:t>
            </a:r>
          </a:p>
          <a:p>
            <a:r>
              <a:rPr lang="de-DE" sz="1400" dirty="0"/>
              <a:t>• Inhalt: Visualisierung • Zahlen </a:t>
            </a:r>
            <a:r>
              <a:rPr lang="de-DE" sz="1400" b="1" dirty="0">
                <a:solidFill>
                  <a:srgbClr val="FF0000"/>
                </a:solidFill>
              </a:rPr>
              <a:t>• Animationen </a:t>
            </a:r>
            <a:r>
              <a:rPr lang="de-DE" sz="1400" dirty="0"/>
              <a:t>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124075" y="1773238"/>
            <a:ext cx="67691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Stichwörter statt ganzer Sätze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Richtwert: 7 Punkte pro Folie und </a:t>
            </a:r>
            <a:b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7 Worte pro Satz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Serifen sind böse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Dunkle Schrift auf hellem Grund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Einheitlich bleiben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Keine Medien- und Effektüberfrachtung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de-DE" altLang="de-DE" sz="2400" dirty="0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	„Weniger ist mehr“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195513" y="1052513"/>
            <a:ext cx="64801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0963">
              <a:spcBef>
                <a:spcPct val="50000"/>
              </a:spcBef>
              <a:defRPr/>
            </a:pPr>
            <a:r>
              <a:rPr lang="de-DE" sz="2400" b="1" dirty="0">
                <a:solidFill>
                  <a:srgbClr val="0078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Die wichtigsten Regeln - Zusammenfassung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6CBD815-D0F4-415E-B24E-B72C7637720E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52AE1F6-38EF-4D6D-89C3-1EF4F39C0218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</a:t>
            </a:r>
          </a:p>
          <a:p>
            <a:r>
              <a:rPr lang="de-DE" sz="1400" dirty="0"/>
              <a:t>• Inhalt: Visualisierung • Zahlen • Animationen </a:t>
            </a:r>
            <a:r>
              <a:rPr lang="de-DE" sz="1400" b="1" dirty="0">
                <a:solidFill>
                  <a:srgbClr val="FF0000"/>
                </a:solidFill>
              </a:rPr>
              <a:t>• Zusammenfassung </a:t>
            </a:r>
            <a:r>
              <a:rPr lang="de-DE" sz="1400" dirty="0"/>
              <a:t>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2642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Hilfreiche Tastenkombinationen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979613" y="1844675"/>
            <a:ext cx="7164387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de-DE" altLang="de-DE" sz="280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F5		       	Präsentation starten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Punkt, S	       	schwarzer Bildschirm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Komma, W	      	weißer Bildschirm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Leertaste, N		zur nächsten Folie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Rücktaste, V	zur vorherigen Folie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Strg + P	       	Mauszeiger wird zum Stift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Strg + A	       	Stift wird zum Mauszeiger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de-DE" altLang="de-DE" sz="2400" dirty="0">
                <a:solidFill>
                  <a:srgbClr val="004158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10 und Return     	zur Folie 10 (gilt für jede Zahl)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94EF7C-569F-4463-9C86-0DD17EF92535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6E96DBD-98AC-4528-8497-CE8C36B94E48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</a:t>
            </a:r>
          </a:p>
          <a:p>
            <a:r>
              <a:rPr lang="de-DE" sz="1400" dirty="0"/>
              <a:t>• Inhalt: Visualisierung • Zahlen • Animationen • Zusammenfassung </a:t>
            </a:r>
            <a:r>
              <a:rPr lang="de-DE" sz="1400" b="1" dirty="0">
                <a:solidFill>
                  <a:srgbClr val="FF0000"/>
                </a:solidFill>
              </a:rPr>
              <a:t>• Shortcuts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2260600"/>
            <a:ext cx="6564313" cy="2592388"/>
          </a:xfrm>
        </p:spPr>
        <p:txBody>
          <a:bodyPr/>
          <a:lstStyle/>
          <a:p>
            <a:pPr marL="365125" indent="0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/>
              <a:t>Die Folien 16 – 20 zeigen  </a:t>
            </a:r>
            <a:r>
              <a:rPr lang="de-DE" altLang="de-DE" sz="2400" b="1" dirty="0"/>
              <a:t>„Negativ- Beispiele“.</a:t>
            </a:r>
          </a:p>
          <a:p>
            <a:pPr marL="365125" indent="0" eaLnBrk="1" hangingPunct="1">
              <a:lnSpc>
                <a:spcPct val="90000"/>
              </a:lnSpc>
              <a:buFontTx/>
              <a:buNone/>
            </a:pPr>
            <a:endParaRPr lang="de-DE" altLang="de-DE" sz="2400" b="1" dirty="0"/>
          </a:p>
          <a:p>
            <a:pPr marL="365125" indent="0" eaLnBrk="1" hangingPunct="1">
              <a:lnSpc>
                <a:spcPct val="90000"/>
              </a:lnSpc>
              <a:buFontTx/>
              <a:buNone/>
            </a:pPr>
            <a:r>
              <a:rPr lang="de-DE" altLang="de-DE" sz="2400" dirty="0"/>
              <a:t>Welche Fehler gemacht wurden,  ist leicht herauszufinden.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solidFill>
                  <a:srgbClr val="0078A5"/>
                </a:solidFill>
              </a:rPr>
              <a:t>So nicht!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1187450" y="2060575"/>
            <a:ext cx="72009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Punkt 1 zur Aussage des zuvor betrachteten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tx1"/>
                </a:solidFill>
              </a:rPr>
              <a:t>Problems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These 2 zu Punkt 1 erwirkt Punkt 3, mit erneuter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tx1"/>
                </a:solidFill>
              </a:rPr>
              <a:t>Relativierung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Die 3 ist vor der 4, kommt aber nach der 1 und der  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4 mal 4 ist 16, was man auch als Quadrat vier sehen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tx1"/>
                </a:solidFill>
              </a:rPr>
              <a:t>könnte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5 sind drei plus zwei, kommt nach der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6 Unterpunkte sind noch erträglich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7 Unterpunkte sollten möglichst vermieden werden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8 mal Blablabla, Blablabla, Blablabla, Blablabla, Blablabla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9 ganze Sätze mit viel Text sind sowieso zu viel</a:t>
            </a:r>
          </a:p>
        </p:txBody>
      </p:sp>
      <p:sp>
        <p:nvSpPr>
          <p:cNvPr id="143367" name="Line 7"/>
          <p:cNvSpPr>
            <a:spLocks noChangeShapeType="1"/>
          </p:cNvSpPr>
          <p:nvPr/>
        </p:nvSpPr>
        <p:spPr bwMode="auto">
          <a:xfrm>
            <a:off x="0" y="0"/>
            <a:ext cx="9144000" cy="6858000"/>
          </a:xfrm>
          <a:prstGeom prst="line">
            <a:avLst/>
          </a:prstGeom>
          <a:noFill/>
          <a:ln w="38100">
            <a:solidFill>
              <a:srgbClr val="DB052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4030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solidFill>
                  <a:srgbClr val="0078A5"/>
                </a:solidFill>
              </a:rPr>
              <a:t>So nicht!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58888" y="2492375"/>
            <a:ext cx="72009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 b="1">
                <a:solidFill>
                  <a:schemeClr val="tx1"/>
                </a:solidFill>
                <a:latin typeface="Bookman Old Style" panose="02050604050505020204" pitchFamily="18" charset="0"/>
              </a:rPr>
              <a:t>Punkt 1 zur Aussage des zuvor betrachteten</a:t>
            </a:r>
            <a:br>
              <a:rPr lang="de-DE" altLang="de-DE" b="1">
                <a:solidFill>
                  <a:schemeClr val="tx1"/>
                </a:solidFill>
                <a:latin typeface="Bookman Old Style" panose="02050604050505020204" pitchFamily="18" charset="0"/>
              </a:rPr>
            </a:br>
            <a:r>
              <a:rPr lang="de-DE" altLang="de-DE" b="1">
                <a:solidFill>
                  <a:schemeClr val="tx1"/>
                </a:solidFill>
                <a:latin typeface="Bookman Old Style" panose="02050604050505020204" pitchFamily="18" charset="0"/>
              </a:rPr>
              <a:t>Problems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 b="1">
                <a:solidFill>
                  <a:schemeClr val="tx1"/>
                </a:solidFill>
                <a:latin typeface="Garamond" panose="02020404030301010803" pitchFamily="18" charset="0"/>
              </a:rPr>
              <a:t>These 2 zu Punkt 1 erwirkt Punkt 3, mit erneuter </a:t>
            </a:r>
            <a:br>
              <a:rPr lang="de-DE" altLang="de-DE" b="1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de-DE" altLang="de-DE" b="1">
                <a:solidFill>
                  <a:schemeClr val="tx1"/>
                </a:solidFill>
                <a:latin typeface="Garamond" panose="02020404030301010803" pitchFamily="18" charset="0"/>
              </a:rPr>
              <a:t>Relativierung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 b="1">
                <a:solidFill>
                  <a:schemeClr val="tx1"/>
                </a:solidFill>
                <a:latin typeface="Book Antiqua" panose="02040602050305030304" pitchFamily="18" charset="0"/>
              </a:rPr>
              <a:t>Die 3 ist vor der 4, kommt aber nach der 1 und der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  <a:latin typeface="BalloonEFDropShadow" pitchFamily="2" charset="0"/>
              </a:rPr>
              <a:t>4 mal 4 ist 16, was man auch als Quadrat vier sehen</a:t>
            </a:r>
            <a:br>
              <a:rPr lang="de-DE" altLang="de-DE">
                <a:solidFill>
                  <a:schemeClr val="tx1"/>
                </a:solidFill>
                <a:latin typeface="BalloonEFDropShadow" pitchFamily="2" charset="0"/>
              </a:rPr>
            </a:br>
            <a:r>
              <a:rPr lang="de-DE" altLang="de-DE">
                <a:solidFill>
                  <a:schemeClr val="tx1"/>
                </a:solidFill>
                <a:latin typeface="BalloonEFDropShadow" pitchFamily="2" charset="0"/>
              </a:rPr>
              <a:t>könnte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 b="1">
                <a:solidFill>
                  <a:schemeClr val="tx1"/>
                </a:solidFill>
                <a:latin typeface="Courier New" panose="02070309020205020404" pitchFamily="49" charset="0"/>
              </a:rPr>
              <a:t>5 sind drei plus zwei, kommt nach der 4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 b="1" i="1">
                <a:solidFill>
                  <a:schemeClr val="tx1"/>
                </a:solidFill>
                <a:latin typeface="Times New Roman" panose="02020603050405020304" pitchFamily="18" charset="0"/>
              </a:rPr>
              <a:t>6 Unterpunkte sind noch erträglich</a:t>
            </a:r>
            <a:r>
              <a:rPr lang="de-DE" altLang="de-DE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  <a:latin typeface="Times New Roman" panose="02020603050405020304" pitchFamily="18" charset="0"/>
              </a:rPr>
              <a:t>7 Unterpunkte sollten möglichst vermieden werden</a:t>
            </a: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>
            <a:off x="0" y="0"/>
            <a:ext cx="9144000" cy="6858000"/>
          </a:xfrm>
          <a:prstGeom prst="line">
            <a:avLst/>
          </a:prstGeom>
          <a:noFill/>
          <a:ln w="38100">
            <a:solidFill>
              <a:srgbClr val="DB052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solidFill>
                  <a:srgbClr val="0078A5"/>
                </a:solidFill>
              </a:rPr>
              <a:t>So nicht!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187450" y="2276475"/>
            <a:ext cx="72009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de-DE" altLang="de-DE">
                <a:solidFill>
                  <a:schemeClr val="tx1"/>
                </a:solidFill>
              </a:rPr>
              <a:t>Punkt 1 zur Aussage </a:t>
            </a:r>
            <a:r>
              <a:rPr lang="de-DE" altLang="de-DE">
                <a:solidFill>
                  <a:srgbClr val="DC3624"/>
                </a:solidFill>
              </a:rPr>
              <a:t>des zuvor betrachteten Problems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</a:t>
            </a:r>
            <a:r>
              <a:rPr lang="de-DE" altLang="de-DE">
                <a:solidFill>
                  <a:srgbClr val="008000"/>
                </a:solidFill>
              </a:rPr>
              <a:t>These 2 zu Punkt 1 erwirkt Punkt 3, mit erneuter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rgbClr val="008000"/>
                </a:solidFill>
              </a:rPr>
              <a:t>  Relativierung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 Die 3 ist vor der 4, </a:t>
            </a:r>
            <a:r>
              <a:rPr lang="de-DE" altLang="de-DE">
                <a:solidFill>
                  <a:srgbClr val="DC3624"/>
                </a:solidFill>
              </a:rPr>
              <a:t>kommt aber nach der 1 und der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 </a:t>
            </a:r>
            <a:r>
              <a:rPr lang="de-DE" altLang="de-DE">
                <a:solidFill>
                  <a:schemeClr val="folHlink"/>
                </a:solidFill>
              </a:rPr>
              <a:t>4 mal 4 ist 16, was man auch als Quadrat vier sehen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  könnte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 5 sind drei plus zwei, </a:t>
            </a:r>
            <a:r>
              <a:rPr lang="de-DE" altLang="de-DE">
                <a:solidFill>
                  <a:srgbClr val="DC3624"/>
                </a:solidFill>
              </a:rPr>
              <a:t>kommt nach der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 </a:t>
            </a:r>
            <a:r>
              <a:rPr lang="de-DE" altLang="de-DE">
                <a:solidFill>
                  <a:schemeClr val="hlink"/>
                </a:solidFill>
              </a:rPr>
              <a:t>6 Unterpunkte sind noch erträglich</a:t>
            </a:r>
            <a:r>
              <a:rPr lang="de-DE" altLang="de-DE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tx1"/>
                </a:solidFill>
              </a:rPr>
              <a:t>  </a:t>
            </a:r>
            <a:r>
              <a:rPr lang="de-DE" altLang="de-DE">
                <a:solidFill>
                  <a:schemeClr val="accent2"/>
                </a:solidFill>
              </a:rPr>
              <a:t>7 Unterpunkte sollten möglichst vermieden werden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>
                <a:solidFill>
                  <a:schemeClr val="accent2"/>
                </a:solidFill>
              </a:rPr>
              <a:t>  </a:t>
            </a:r>
            <a:r>
              <a:rPr lang="de-DE" altLang="de-DE">
                <a:solidFill>
                  <a:srgbClr val="FFFF00"/>
                </a:solidFill>
              </a:rPr>
              <a:t>8 Wörter sollen in einer Zeile stehen</a:t>
            </a:r>
          </a:p>
        </p:txBody>
      </p:sp>
      <p:sp>
        <p:nvSpPr>
          <p:cNvPr id="144388" name="Line 4"/>
          <p:cNvSpPr>
            <a:spLocks noChangeShapeType="1"/>
          </p:cNvSpPr>
          <p:nvPr/>
        </p:nvSpPr>
        <p:spPr bwMode="auto">
          <a:xfrm>
            <a:off x="0" y="0"/>
            <a:ext cx="9144000" cy="6858000"/>
          </a:xfrm>
          <a:prstGeom prst="line">
            <a:avLst/>
          </a:prstGeom>
          <a:noFill/>
          <a:ln w="38100">
            <a:solidFill>
              <a:srgbClr val="DB052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solidFill>
                  <a:srgbClr val="0078A5"/>
                </a:solidFill>
              </a:rPr>
              <a:t>So nicht!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0" y="1844675"/>
            <a:ext cx="9144000" cy="4054475"/>
          </a:xfrm>
          <a:prstGeom prst="rect">
            <a:avLst/>
          </a:prstGeom>
          <a:solidFill>
            <a:srgbClr val="0000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75">
              <a:defRPr>
                <a:solidFill>
                  <a:schemeClr val="tx1"/>
                </a:solidFill>
                <a:latin typeface="Arial" charset="0"/>
              </a:defRPr>
            </a:lvl1pPr>
            <a:lvl2pPr marL="1338263">
              <a:defRPr>
                <a:solidFill>
                  <a:schemeClr val="tx1"/>
                </a:solidFill>
                <a:latin typeface="Arial" charset="0"/>
              </a:defRPr>
            </a:lvl2pPr>
            <a:lvl3pPr marL="1517650">
              <a:defRPr>
                <a:solidFill>
                  <a:schemeClr val="tx1"/>
                </a:solidFill>
                <a:latin typeface="Arial" charset="0"/>
              </a:defRPr>
            </a:lvl3pPr>
            <a:lvl4pPr marL="1697038">
              <a:defRPr>
                <a:solidFill>
                  <a:schemeClr val="tx1"/>
                </a:solidFill>
                <a:latin typeface="Arial" charset="0"/>
              </a:defRPr>
            </a:lvl4pPr>
            <a:lvl5pPr marL="1876425">
              <a:defRPr>
                <a:solidFill>
                  <a:schemeClr val="tx1"/>
                </a:solidFill>
                <a:latin typeface="Arial" charset="0"/>
              </a:defRPr>
            </a:lvl5pPr>
            <a:lvl6pPr marL="2333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790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8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052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sz="2000" dirty="0">
                <a:latin typeface="Comic Sans MS" pitchFamily="66" charset="0"/>
              </a:rPr>
              <a:t> 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Punkt 1 zur Aussage des zuvor betrachteten Problems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These 2 zu Punkt 1 erwirkt Punkt 3, mit erneuter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Relativierung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Die 3 ist vor der 4, kommt aber nach der 1 und der 2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4 mal 4 ist 16, was man auch als Quadrat vier sehen</a:t>
            </a:r>
            <a:b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könnte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5 sind drei plus zwei, kommt nach der 4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6 Unterpunkte sind noch erträglich 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7 Unterpunkte sollten möglichst vermieden werden</a:t>
            </a:r>
          </a:p>
          <a:p>
            <a:pPr marL="1076325">
              <a:defRPr/>
            </a:pPr>
            <a:r>
              <a:rPr lang="de-DE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8 Wörter sollen in einer Zeile stehen</a:t>
            </a:r>
          </a:p>
          <a:p>
            <a:pPr>
              <a:defRPr/>
            </a:pPr>
            <a:endParaRPr lang="de-DE" sz="2000" dirty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defRPr/>
            </a:pPr>
            <a:endParaRPr lang="de-DE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5412" name="Line 4"/>
          <p:cNvSpPr>
            <a:spLocks noChangeShapeType="1"/>
          </p:cNvSpPr>
          <p:nvPr/>
        </p:nvSpPr>
        <p:spPr bwMode="auto">
          <a:xfrm>
            <a:off x="0" y="0"/>
            <a:ext cx="9144000" cy="6858000"/>
          </a:xfrm>
          <a:prstGeom prst="line">
            <a:avLst/>
          </a:prstGeom>
          <a:noFill/>
          <a:ln w="38100">
            <a:solidFill>
              <a:srgbClr val="DB052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solidFill>
                  <a:srgbClr val="0078A5"/>
                </a:solidFill>
              </a:rPr>
              <a:t>So nicht!</a:t>
            </a:r>
          </a:p>
        </p:txBody>
      </p:sp>
      <p:sp>
        <p:nvSpPr>
          <p:cNvPr id="147460" name="Line 4"/>
          <p:cNvSpPr>
            <a:spLocks noChangeShapeType="1"/>
          </p:cNvSpPr>
          <p:nvPr/>
        </p:nvSpPr>
        <p:spPr bwMode="auto">
          <a:xfrm>
            <a:off x="0" y="0"/>
            <a:ext cx="9144000" cy="6858000"/>
          </a:xfrm>
          <a:prstGeom prst="line">
            <a:avLst/>
          </a:prstGeom>
          <a:noFill/>
          <a:ln w="38100">
            <a:solidFill>
              <a:srgbClr val="DB052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47461" name="Picture 5" descr="j023465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989138"/>
            <a:ext cx="1712913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1419225" y="25542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CH" altLang="de-DE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1042988" y="2133600"/>
            <a:ext cx="5400675" cy="268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5125" indent="-365125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</a:rPr>
              <a:t>These 2 zu Punkt 1 erwirkt Punkt 3, mit erneuter Relativierung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</a:rPr>
              <a:t>Die 3 ist vor der 4, kommt aber nach der 1 und der 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</a:rPr>
              <a:t>Punkt 1 zur Aussage des zuvor betrachteten Problems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</a:rPr>
              <a:t>4 mal 4 ist 16, was man auch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de-DE" altLang="de-DE">
                <a:solidFill>
                  <a:schemeClr val="tx1"/>
                </a:solidFill>
              </a:rPr>
              <a:t>meint und denkt</a:t>
            </a:r>
          </a:p>
        </p:txBody>
      </p:sp>
      <p:sp>
        <p:nvSpPr>
          <p:cNvPr id="147465" name="AutoShape 9"/>
          <p:cNvSpPr>
            <a:spLocks noChangeArrowheads="1"/>
          </p:cNvSpPr>
          <p:nvPr/>
        </p:nvSpPr>
        <p:spPr bwMode="auto">
          <a:xfrm>
            <a:off x="827088" y="5084763"/>
            <a:ext cx="2016125" cy="863600"/>
          </a:xfrm>
          <a:prstGeom prst="wedgeRoundRectCallout">
            <a:avLst>
              <a:gd name="adj1" fmla="val 120944"/>
              <a:gd name="adj2" fmla="val -2720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CH" altLang="de-DE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47466" name="Object 10"/>
          <p:cNvGraphicFramePr>
            <a:graphicFrameLocks noGrp="1" noChangeAspect="1"/>
          </p:cNvGraphicFramePr>
          <p:nvPr>
            <p:ph/>
          </p:nvPr>
        </p:nvGraphicFramePr>
        <p:xfrm>
          <a:off x="5508625" y="4292600"/>
          <a:ext cx="29718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Diagramm" r:id="rId13" imgW="2971800" imgH="1905000" progId="MSGraph.Chart.8">
                  <p:embed followColorScheme="full"/>
                </p:oleObj>
              </mc:Choice>
              <mc:Fallback>
                <p:oleObj name="Diagramm" r:id="rId13" imgW="2971800" imgH="1905000" progId="MSGraph.Chart.8">
                  <p:embed followColorScheme="full"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292600"/>
                        <a:ext cx="29718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147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7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7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7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7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7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7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7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7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5" grpId="0" animBg="1"/>
      <p:bldOleChart spid="1474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7584AE-1EF3-41F5-8773-9C142B9F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C0A183-5478-4F8A-BBFA-F7F2880EC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Wichtige Folien</a:t>
            </a:r>
          </a:p>
          <a:p>
            <a:r>
              <a:rPr lang="de-DE" dirty="0"/>
              <a:t>Grundsätze</a:t>
            </a:r>
          </a:p>
          <a:p>
            <a:r>
              <a:rPr lang="de-DE" dirty="0"/>
              <a:t>Schriften</a:t>
            </a:r>
          </a:p>
          <a:p>
            <a:r>
              <a:rPr lang="de-DE" dirty="0"/>
              <a:t>Farben</a:t>
            </a:r>
          </a:p>
          <a:p>
            <a:r>
              <a:rPr lang="de-DE" dirty="0"/>
              <a:t>Grafiken</a:t>
            </a:r>
          </a:p>
          <a:p>
            <a:r>
              <a:rPr lang="de-DE" dirty="0"/>
              <a:t>Inhalt</a:t>
            </a:r>
          </a:p>
          <a:p>
            <a:pPr lvl="1"/>
            <a:r>
              <a:rPr lang="de-DE" dirty="0"/>
              <a:t>Darstellung</a:t>
            </a:r>
          </a:p>
          <a:p>
            <a:pPr lvl="1"/>
            <a:r>
              <a:rPr lang="de-DE" dirty="0"/>
              <a:t>Visualisierung</a:t>
            </a:r>
          </a:p>
          <a:p>
            <a:r>
              <a:rPr lang="de-DE" dirty="0"/>
              <a:t>Zahlen</a:t>
            </a:r>
          </a:p>
          <a:p>
            <a:r>
              <a:rPr lang="de-DE" dirty="0"/>
              <a:t>Animationen</a:t>
            </a:r>
          </a:p>
          <a:p>
            <a:r>
              <a:rPr lang="de-DE" dirty="0"/>
              <a:t>Zusammenfassung</a:t>
            </a:r>
          </a:p>
          <a:p>
            <a:r>
              <a:rPr lang="de-DE" dirty="0"/>
              <a:t>Tastenkombinationen</a:t>
            </a:r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D0C2FEB-10A9-4280-B039-334D271B6C8C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6C32C2-276F-4A82-B856-16F96E6C2F7F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• Inhalt: Visualisierung • Zahlen • Animationen • Zusammenfassung •Shortcuts</a:t>
            </a:r>
          </a:p>
        </p:txBody>
      </p:sp>
    </p:spTree>
    <p:extLst>
      <p:ext uri="{BB962C8B-B14F-4D97-AF65-F5344CB8AC3E}">
        <p14:creationId xmlns:p14="http://schemas.microsoft.com/office/powerpoint/2010/main" val="561032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tx1"/>
                </a:solidFill>
              </a:rPr>
              <a:t>Barbara Mörig, ISB München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551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Link-Tipp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124075" y="2060575"/>
            <a:ext cx="7019925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1113" indent="-1111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30263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3825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46238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i="1">
                <a:solidFill>
                  <a:schemeClr val="tx1"/>
                </a:solidFill>
                <a:hlinkClick r:id="rId3"/>
              </a:rPr>
              <a:t>http://lehrerfortbildung-bw.de/kompetenzen/praes/</a:t>
            </a:r>
            <a:r>
              <a:rPr lang="de-DE" altLang="de-DE" b="1" i="1">
                <a:solidFill>
                  <a:schemeClr val="tx1"/>
                </a:solidFill>
              </a:rPr>
              <a:t> </a:t>
            </a:r>
            <a:endParaRPr lang="de-DE" altLang="de-DE" sz="2400" b="1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/>
              <a:t>Digitales Präsentieren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de-DE" altLang="de-DE" b="1"/>
              <a:t>Eine Zusammenstellung verschiedener Aspekt  des</a:t>
            </a:r>
            <a:br>
              <a:rPr lang="de-DE" altLang="de-DE" b="1"/>
            </a:br>
            <a:r>
              <a:rPr lang="de-DE" altLang="de-DE" b="1"/>
              <a:t>Präsentierens mit neuen Medien  (mit Unterrichtsbeispiel)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ußzeilenplatzhalt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tx1"/>
                </a:solidFill>
              </a:rPr>
              <a:t>Barbara Mörig, ISB München</a:t>
            </a:r>
          </a:p>
        </p:txBody>
      </p:sp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1403350" y="2046288"/>
            <a:ext cx="7056438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711200" algn="ctr">
              <a:defRPr/>
            </a:pPr>
            <a:r>
              <a:rPr lang="de-DE" sz="3600" b="1" spc="100" dirty="0">
                <a:solidFill>
                  <a:srgbClr val="007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Viel Spaß bei der Erstellung</a:t>
            </a:r>
            <a:br>
              <a:rPr lang="de-DE" sz="3600" b="1" spc="100" dirty="0">
                <a:solidFill>
                  <a:srgbClr val="007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de-DE" sz="3600" b="1" spc="100" dirty="0">
                <a:solidFill>
                  <a:srgbClr val="007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der nächsten Präsentation </a:t>
            </a:r>
            <a:br>
              <a:rPr lang="de-DE" sz="3600" b="1" spc="100" dirty="0">
                <a:solidFill>
                  <a:srgbClr val="007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de-DE" sz="3600" b="1" spc="100" dirty="0">
                <a:solidFill>
                  <a:srgbClr val="0078A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und gutes Gelingen!</a:t>
            </a:r>
            <a:endParaRPr lang="de-DE" sz="2800" b="1" dirty="0">
              <a:solidFill>
                <a:srgbClr val="0078A5"/>
              </a:solidFill>
              <a:latin typeface="Comic Sans MS" pitchFamily="66" charset="0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1908175" y="2060575"/>
            <a:ext cx="7235825" cy="32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Comic Sans MS" panose="030F0702030302020204" pitchFamily="66" charset="0"/>
              </a:rPr>
              <a:t> </a:t>
            </a:r>
            <a:endParaRPr lang="de-DE" altLang="de-DE" sz="24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124075" y="1052513"/>
            <a:ext cx="35988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Wichtige Folien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124075" y="2060575"/>
            <a:ext cx="6840538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de-DE" altLang="de-DE" sz="1400" dirty="0">
              <a:solidFill>
                <a:srgbClr val="0078A5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Titelfolie oder Einleitung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Übersichtsfolie mit Gliederung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Hauptaussagen, Informationen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Schlussfolie mit eigener Meinung, Zitat, Zusammenfassung…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Quellenangaben (wenn gefordert)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89A763C-35D9-46E9-8915-18AD77B089FA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2CAE3A8-9D71-4478-A5E6-9AA6025DA49C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• Wichtige Folien </a:t>
            </a:r>
            <a:r>
              <a:rPr lang="de-DE" sz="1400" dirty="0"/>
              <a:t>• Grundsätze • Schriften • Farben • Grafiken 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124075" y="1052513"/>
            <a:ext cx="64087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Grundsätze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2124075" y="1916113"/>
            <a:ext cx="7019925" cy="403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76300" indent="-34290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341438" indent="-3429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49425" indent="-3429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Einheitliches und passendes Design und Layout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Prägnanz und Konzentration auf das Wesentliche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Pro Kernaussage eine eigene Folie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Klare Struktur, klare Gliederung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Stichwörter, KEINE ganzen Sätze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Maximal sieben Punkte (Zeilen) pro Folie (Richtwert)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dirty="0"/>
              <a:t>Maximal sieben Worte pro Zeile (Richtwert)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6C672F7-0E63-40A3-B780-7DED61A23E8E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0E04E17-9C6E-4F43-8D78-2EACD3156F29}"/>
              </a:ext>
            </a:extLst>
          </p:cNvPr>
          <p:cNvSpPr txBox="1"/>
          <p:nvPr/>
        </p:nvSpPr>
        <p:spPr>
          <a:xfrm>
            <a:off x="2124075" y="630932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</a:t>
            </a:r>
            <a:r>
              <a:rPr lang="de-DE" sz="1400" b="1" dirty="0">
                <a:solidFill>
                  <a:srgbClr val="FF0000"/>
                </a:solidFill>
              </a:rPr>
              <a:t>• Grundsätze </a:t>
            </a:r>
            <a:r>
              <a:rPr lang="de-DE" sz="1400" dirty="0"/>
              <a:t>• Schriften • Farben • Grafiken 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5274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Schriften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24075" y="1916113"/>
            <a:ext cx="7019925" cy="424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47675" indent="-357188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04863" indent="-1778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016125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424113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8813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3338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795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4252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KEINE Schriften mit Serifen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Leicht lesbare Schriften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Schriftgröße: </a:t>
            </a:r>
          </a:p>
          <a:p>
            <a:pPr lvl="2" eaLnBrk="1" hangingPunct="1">
              <a:spcBef>
                <a:spcPct val="50000"/>
              </a:spcBef>
            </a:pPr>
            <a:r>
              <a:rPr lang="de-DE" altLang="de-DE" sz="2000" dirty="0"/>
              <a:t>Überschrift: </a:t>
            </a:r>
            <a:r>
              <a:rPr lang="de-DE" altLang="de-DE" sz="2800" dirty="0"/>
              <a:t>28</a:t>
            </a:r>
            <a:r>
              <a:rPr lang="de-DE" altLang="de-DE" sz="2000" dirty="0"/>
              <a:t> - </a:t>
            </a:r>
            <a:r>
              <a:rPr lang="de-DE" altLang="de-DE" sz="3600" dirty="0"/>
              <a:t>36</a:t>
            </a:r>
            <a:r>
              <a:rPr lang="de-DE" altLang="de-DE" sz="2000" dirty="0"/>
              <a:t> Punkt</a:t>
            </a:r>
          </a:p>
          <a:p>
            <a:pPr lvl="2" eaLnBrk="1" hangingPunct="1">
              <a:spcBef>
                <a:spcPct val="50000"/>
              </a:spcBef>
            </a:pPr>
            <a:r>
              <a:rPr lang="de-DE" altLang="de-DE" sz="2000" dirty="0"/>
              <a:t>Unterpunkte (Text): </a:t>
            </a:r>
            <a:r>
              <a:rPr lang="de-DE" altLang="de-DE" dirty="0"/>
              <a:t>18</a:t>
            </a:r>
            <a:r>
              <a:rPr lang="de-DE" altLang="de-DE" sz="2000" dirty="0"/>
              <a:t> - </a:t>
            </a:r>
            <a:r>
              <a:rPr lang="de-DE" altLang="de-DE" sz="2400" dirty="0"/>
              <a:t>24</a:t>
            </a:r>
            <a:r>
              <a:rPr lang="de-DE" altLang="de-DE" sz="2000" dirty="0"/>
              <a:t> Punkt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Schriftgröße beibehalten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Hervorheben durch </a:t>
            </a:r>
            <a:r>
              <a:rPr lang="de-DE" altLang="de-DE" b="1" dirty="0"/>
              <a:t>Fettschrift</a:t>
            </a:r>
            <a:r>
              <a:rPr lang="de-DE" altLang="de-DE" dirty="0"/>
              <a:t> (kursiv, unterstrichen, Großschreibung nur sparsam)</a:t>
            </a:r>
            <a:endParaRPr lang="de-DE" altLang="de-DE" b="1" dirty="0"/>
          </a:p>
          <a:p>
            <a:pPr eaLnBrk="1" hangingPunct="1">
              <a:spcBef>
                <a:spcPct val="50000"/>
              </a:spcBef>
            </a:pPr>
            <a:endParaRPr lang="de-DE" alt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B5BCB6A-8BAD-4A70-A88F-7B455E698197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B2C712E-D994-43DC-AC9D-7086E84814E0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</a:t>
            </a:r>
            <a:r>
              <a:rPr lang="de-DE" sz="1400" b="1" dirty="0">
                <a:solidFill>
                  <a:srgbClr val="FF0000"/>
                </a:solidFill>
              </a:rPr>
              <a:t>• Schriften </a:t>
            </a:r>
            <a:r>
              <a:rPr lang="de-DE" sz="1400" dirty="0"/>
              <a:t>• Farben • Grafiken 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38163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0078A5"/>
                </a:solidFill>
              </a:rPr>
              <a:t>Farben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124075" y="1989138"/>
            <a:ext cx="70199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76300" indent="-34290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341438" indent="-3429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749425" indent="-3429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Verwenden von kontrastreichen, gut sichtbaren Farben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Verwenden von dunkler Schrift auf hellem Hintergrund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Beschränkung auf zwei Farben innerhalb einer Folie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Testen der Farbauswahl mit dem Beamer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de-DE" altLang="de-DE" sz="1400" dirty="0">
              <a:solidFill>
                <a:schemeClr val="fol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5428001-053F-4876-8D18-D3AB38578EE6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E8564EB-36ED-42C2-85FE-012BCA4AC7AC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</a:t>
            </a:r>
            <a:r>
              <a:rPr lang="de-DE" sz="1400" b="1" dirty="0">
                <a:solidFill>
                  <a:srgbClr val="FF0000"/>
                </a:solidFill>
              </a:rPr>
              <a:t>• Farben </a:t>
            </a:r>
            <a:r>
              <a:rPr lang="de-DE" sz="1400" dirty="0"/>
              <a:t>• Grafiken 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335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0078A5"/>
                </a:solidFill>
              </a:rPr>
              <a:t>Grafiken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124075" y="1989138"/>
            <a:ext cx="7019925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altLang="de-DE" sz="1400" dirty="0">
              <a:solidFill>
                <a:srgbClr val="0078A5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de-DE" altLang="de-DE" dirty="0"/>
              <a:t>Verwenden hochauflösenden Grafiken (</a:t>
            </a:r>
            <a:r>
              <a:rPr lang="de-DE" altLang="de-DE" dirty="0" err="1"/>
              <a:t>verpixelt</a:t>
            </a:r>
            <a:r>
              <a:rPr lang="de-DE" altLang="de-DE" dirty="0"/>
              <a:t> nervt!)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dirty="0"/>
              <a:t>Beachtung des Copyrights (bei „öffentlichen“ Präsentationen)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de-DE" altLang="de-DE" dirty="0"/>
              <a:t>Aussagekräftige Grafiken, passend zum Thema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de-DE" altLang="de-DE" dirty="0"/>
              <a:t>Timing beachten (passend zum Redetext)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7B18DB3-C253-4342-B37F-4141A587F0CA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05C171B-8B3D-4E3A-8789-9F9C5A1FFA7C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</a:t>
            </a:r>
            <a:r>
              <a:rPr lang="de-DE" sz="1400" b="1" dirty="0">
                <a:solidFill>
                  <a:srgbClr val="FF0000"/>
                </a:solidFill>
              </a:rPr>
              <a:t>• Grafiken </a:t>
            </a:r>
            <a:r>
              <a:rPr lang="de-DE" sz="1400" dirty="0"/>
              <a:t>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  <p:extLst>
      <p:ext uri="{BB962C8B-B14F-4D97-AF65-F5344CB8AC3E}">
        <p14:creationId xmlns:p14="http://schemas.microsoft.com/office/powerpoint/2010/main" val="2252219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124075" y="981075"/>
            <a:ext cx="63357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0078A5"/>
                </a:solidFill>
              </a:rPr>
              <a:t>Darstellung des Inhalts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124075" y="1989138"/>
            <a:ext cx="7019925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de-DE" altLang="de-DE" sz="1400" dirty="0">
              <a:solidFill>
                <a:srgbClr val="0078A5"/>
              </a:solidFill>
              <a:latin typeface="Comic Sans MS" panose="030F0702030302020204" pitchFamily="66" charset="0"/>
            </a:endParaRPr>
          </a:p>
          <a:p>
            <a:pPr eaLnBrk="1" hangingPunct="1"/>
            <a:r>
              <a:rPr lang="de-DE" altLang="de-DE" dirty="0"/>
              <a:t>Verwenden von einheitlichen Formulierungen</a:t>
            </a:r>
          </a:p>
          <a:p>
            <a:pPr eaLnBrk="1" hangingPunct="1"/>
            <a:r>
              <a:rPr lang="de-DE" altLang="de-DE" dirty="0"/>
              <a:t>Verzicht auf Fremdwörter, Abkürzungen</a:t>
            </a:r>
            <a:br>
              <a:rPr lang="de-DE" altLang="de-DE" dirty="0"/>
            </a:br>
            <a:r>
              <a:rPr lang="de-DE" altLang="de-DE" dirty="0"/>
              <a:t>und nicht-alltägliche Fachbegriffe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Erklären von neuen, nicht bekannten/eindeutigen und</a:t>
            </a:r>
            <a:br>
              <a:rPr lang="de-DE" altLang="de-DE" dirty="0"/>
            </a:br>
            <a:r>
              <a:rPr lang="de-DE" altLang="de-DE" dirty="0"/>
              <a:t>schwer verständlichen Begriffen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Anführen von konkreten, alltagsnahen und</a:t>
            </a:r>
            <a:br>
              <a:rPr lang="de-DE" altLang="de-DE" dirty="0"/>
            </a:br>
            <a:r>
              <a:rPr lang="de-DE" altLang="de-DE" dirty="0"/>
              <a:t>praxisbezogenen Beispielen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4FB0A1F-F16C-42B1-B6B8-91197E6102C7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27F5279-8D58-4C99-9F2B-825464D02DAF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</a:t>
            </a:r>
            <a:r>
              <a:rPr lang="de-DE" sz="1400" b="1" dirty="0">
                <a:solidFill>
                  <a:srgbClr val="FF0000"/>
                </a:solidFill>
              </a:rPr>
              <a:t>• Inhalt: Darstellung </a:t>
            </a:r>
          </a:p>
          <a:p>
            <a:r>
              <a:rPr lang="de-DE" sz="1400" dirty="0"/>
              <a:t>• Inhalt: Visualisierung 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124075" y="1052513"/>
            <a:ext cx="604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82563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>
                <a:solidFill>
                  <a:srgbClr val="0078A5"/>
                </a:solidFill>
              </a:rPr>
              <a:t>Visualisierung des Inhalts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24075" y="1989138"/>
            <a:ext cx="7019925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8191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227138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35125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dirty="0"/>
              <a:t>Klare, einfache und aussagekräftige</a:t>
            </a:r>
            <a:br>
              <a:rPr lang="de-DE" altLang="de-DE" dirty="0"/>
            </a:br>
            <a:r>
              <a:rPr lang="de-DE" altLang="de-DE" dirty="0"/>
              <a:t>Gestaltung der Visualisierungen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Lesefluss von oben links nach unten rechts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dirty="0"/>
              <a:t>Visualisieren mit Autoformen, Grafiken, </a:t>
            </a:r>
            <a:br>
              <a:rPr lang="de-DE" altLang="de-DE" dirty="0"/>
            </a:br>
            <a:r>
              <a:rPr lang="de-DE" altLang="de-DE" dirty="0"/>
              <a:t>Bildern, Clip-Arts oder Diagrammen</a:t>
            </a:r>
          </a:p>
        </p:txBody>
      </p:sp>
      <p:sp>
        <p:nvSpPr>
          <p:cNvPr id="20485" name="AutoShape 14"/>
          <p:cNvSpPr>
            <a:spLocks noChangeArrowheads="1"/>
          </p:cNvSpPr>
          <p:nvPr/>
        </p:nvSpPr>
        <p:spPr bwMode="auto">
          <a:xfrm>
            <a:off x="2339975" y="4691063"/>
            <a:ext cx="914400" cy="609600"/>
          </a:xfrm>
          <a:prstGeom prst="wedgeEllipseCallout">
            <a:avLst>
              <a:gd name="adj1" fmla="val 140972"/>
              <a:gd name="adj2" fmla="val -89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15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CH" altLang="de-DE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0486" name="Picture 15" descr="Bildschirm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406900"/>
            <a:ext cx="1223962" cy="1198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7" name="Picture 17" descr="j03156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6375" y="4367213"/>
            <a:ext cx="1616075" cy="1195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B84FDBC-3134-4B93-A4F6-B46BD4E485DE}"/>
              </a:ext>
            </a:extLst>
          </p:cNvPr>
          <p:cNvSpPr txBox="1"/>
          <p:nvPr/>
        </p:nvSpPr>
        <p:spPr>
          <a:xfrm>
            <a:off x="55787" y="6325870"/>
            <a:ext cx="19239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Barbara </a:t>
            </a:r>
            <a:r>
              <a:rPr lang="de-DE" sz="1050" dirty="0" err="1"/>
              <a:t>Mörig</a:t>
            </a:r>
            <a:r>
              <a:rPr lang="de-DE" sz="1050" dirty="0"/>
              <a:t>, ISB München</a:t>
            </a:r>
          </a:p>
          <a:p>
            <a:r>
              <a:rPr lang="de-DE" sz="1050" dirty="0"/>
              <a:t>Ergänzungen: V. Thoma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2AE2A70-6429-43AC-AD7E-AB3C27603E2F}"/>
              </a:ext>
            </a:extLst>
          </p:cNvPr>
          <p:cNvSpPr txBox="1"/>
          <p:nvPr/>
        </p:nvSpPr>
        <p:spPr>
          <a:xfrm>
            <a:off x="2124075" y="6325870"/>
            <a:ext cx="696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• Wichtige Folien • Grundsätze • Schriften • Farben • Grafiken • Inhalt: Darstellung 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• Inhalt: Visualisierung </a:t>
            </a:r>
            <a:r>
              <a:rPr lang="de-DE" sz="1400" dirty="0"/>
              <a:t>• Zahlen • Animationen • Zusammenfassung • Shortcuts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Comic Sans MS"/>
        <a:ea typeface="Times New Roman"/>
        <a:cs typeface="Arial"/>
      </a:majorFont>
      <a:minorFont>
        <a:latin typeface="Comic Sans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42EE904428A44486386E9915E3C62E" ma:contentTypeVersion="8" ma:contentTypeDescription="Ein neues Dokument erstellen." ma:contentTypeScope="" ma:versionID="91b7daa37c7dcc868b9fd6d14ce1bec1">
  <xsd:schema xmlns:xsd="http://www.w3.org/2001/XMLSchema" xmlns:xs="http://www.w3.org/2001/XMLSchema" xmlns:p="http://schemas.microsoft.com/office/2006/metadata/properties" xmlns:ns3="a72b0809-a14c-47a8-9d44-ba6002b00046" targetNamespace="http://schemas.microsoft.com/office/2006/metadata/properties" ma:root="true" ma:fieldsID="88fc92b9dccdfd22740a8f0479898c6c" ns3:_="">
    <xsd:import namespace="a72b0809-a14c-47a8-9d44-ba6002b000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2b0809-a14c-47a8-9d44-ba6002b000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4AB83F-2785-497C-9EBF-E121730CE2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2b0809-a14c-47a8-9d44-ba6002b000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B8DFB1-BBBB-4300-A2C2-67E3292DD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E0A0BA-67C1-478A-9220-D1EA15B0F60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2018</Words>
  <Application>Microsoft Office PowerPoint</Application>
  <PresentationFormat>Bildschirmpräsentation (4:3)</PresentationFormat>
  <Paragraphs>275</Paragraphs>
  <Slides>21</Slides>
  <Notes>20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34" baseType="lpstr">
      <vt:lpstr>Arial</vt:lpstr>
      <vt:lpstr>BalloonEFDropShadow</vt:lpstr>
      <vt:lpstr>Book Antiqua</vt:lpstr>
      <vt:lpstr>Bookman Old Style</vt:lpstr>
      <vt:lpstr>Calibri</vt:lpstr>
      <vt:lpstr>Comic Sans MS</vt:lpstr>
      <vt:lpstr>Courier New</vt:lpstr>
      <vt:lpstr>Garamond</vt:lpstr>
      <vt:lpstr>Tahoma</vt:lpstr>
      <vt:lpstr>Times New Roman</vt:lpstr>
      <vt:lpstr>Wingdings</vt:lpstr>
      <vt:lpstr>Standarddesign</vt:lpstr>
      <vt:lpstr>Diagramm</vt:lpstr>
      <vt:lpstr>PowerPoint-Präsentation</vt:lpstr>
      <vt:lpstr>Übersicht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ZES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optimale Gestaltung von Präsentationen</dc:title>
  <dc:creator>Moerig;Thoma</dc:creator>
  <cp:lastModifiedBy>Volker.Thoma@skitz.onmicrosoft.com</cp:lastModifiedBy>
  <cp:revision>98</cp:revision>
  <cp:lastPrinted>2011-10-04T09:38:28Z</cp:lastPrinted>
  <dcterms:created xsi:type="dcterms:W3CDTF">2004-06-28T09:25:28Z</dcterms:created>
  <dcterms:modified xsi:type="dcterms:W3CDTF">2020-06-12T10:27:47Z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0x0101004942EE904428A44486386E9915E3C62E</vt:lpwstr>
  </property>
</Properties>
</file>